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3" r:id="rId3"/>
    <p:sldId id="264" r:id="rId4"/>
    <p:sldId id="257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WWW.NPPDETECTOR.RU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4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8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4343"/>
            <a:ext cx="10515600" cy="447796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WWW.NPPDETECTOR.RU</a:t>
            </a:r>
            <a:endParaRPr lang="en-US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644732598"/>
              </p:ext>
            </p:extLst>
          </p:nvPr>
        </p:nvGraphicFramePr>
        <p:xfrm>
          <a:off x="2574472" y="5842310"/>
          <a:ext cx="1112157" cy="879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CorelDRAW" r:id="rId3" imgW="2005200" imgH="1581840" progId="CorelDraw.Graphic.18">
                  <p:embed/>
                </p:oleObj>
              </mc:Choice>
              <mc:Fallback>
                <p:oleObj name="CorelDRAW" r:id="rId3" imgW="2005200" imgH="1581840" progId="CorelDraw.Graphic.18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4472" y="5842310"/>
                        <a:ext cx="1112157" cy="879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036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WWW.NPPDETECTOR.RU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WWW.NPPDETECTOR.RU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WWW.NPPDETECTOR.RU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0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WWW.NPPDETECTOR.RU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61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WWW.NPPDETECTOR.RU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WWW.NPPDETECTOR.RU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2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WWW.NPPDETECTOR.RU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1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WWW.NPPDETECTOR.RU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5956790"/>
              </p:ext>
            </p:extLst>
          </p:nvPr>
        </p:nvGraphicFramePr>
        <p:xfrm>
          <a:off x="3537858" y="6145212"/>
          <a:ext cx="7866743" cy="8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orelDRAW" r:id="rId14" imgW="5506667" imgH="81491" progId="CorelDraw.Graphic.18">
                  <p:embed/>
                </p:oleObj>
              </mc:Choice>
              <mc:Fallback>
                <p:oleObj name="CorelDRAW" r:id="rId14" imgW="5506667" imgH="81491" progId="CorelDraw.Graphic.18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37858" y="6145212"/>
                        <a:ext cx="7866743" cy="80963"/>
                      </a:xfrm>
                      <a:prstGeom prst="rect">
                        <a:avLst/>
                      </a:prstGeom>
                      <a:solidFill>
                        <a:srgbClr val="1E2936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23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11" Type="http://schemas.openxmlformats.org/officeDocument/2006/relationships/image" Target="../media/image4.e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0233E-BA3A-49DB-86FD-E6C35378F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79812"/>
            <a:ext cx="12171285" cy="857357"/>
          </a:xfrm>
        </p:spPr>
        <p:txBody>
          <a:bodyPr>
            <a:noAutofit/>
          </a:bodyPr>
          <a:lstStyle/>
          <a:p>
            <a:pPr algn="ctr"/>
            <a:r>
              <a:rPr lang="ru-RU" sz="3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деятельности</a:t>
            </a:r>
            <a:br>
              <a:rPr lang="ru-RU" sz="3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«НПП «Детектор»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EAA2A7-55E4-48FC-A72E-BBAE27578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877" y="3204841"/>
            <a:ext cx="9216294" cy="145424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i="1" dirty="0" smtClean="0"/>
              <a:t>Разработка и производство дозиметрического оборудования для контроля и мониторинга характеристик ионизирующего излучения и чувствительных элементов для них</a:t>
            </a:r>
          </a:p>
          <a:p>
            <a:endParaRPr lang="ru-RU" i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830635"/>
              </p:ext>
            </p:extLst>
          </p:nvPr>
        </p:nvGraphicFramePr>
        <p:xfrm>
          <a:off x="818243" y="547168"/>
          <a:ext cx="2106613" cy="166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CorelDRAW" r:id="rId3" imgW="2106747" imgH="1665440" progId="CorelDraw.Graphic.18">
                  <p:embed/>
                </p:oleObj>
              </mc:Choice>
              <mc:Fallback>
                <p:oleObj name="CorelDRAW" r:id="rId3" imgW="2106747" imgH="1665440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8243" y="547168"/>
                        <a:ext cx="2106613" cy="166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487221"/>
              </p:ext>
            </p:extLst>
          </p:nvPr>
        </p:nvGraphicFramePr>
        <p:xfrm>
          <a:off x="1509486" y="2382312"/>
          <a:ext cx="7358743" cy="8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CorelDRAW" r:id="rId5" imgW="5443502" imgH="85660" progId="CorelDraw.Graphic.18">
                  <p:embed/>
                </p:oleObj>
              </mc:Choice>
              <mc:Fallback>
                <p:oleObj name="CorelDRAW" r:id="rId5" imgW="5443502" imgH="85660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9486" y="2382312"/>
                        <a:ext cx="7358743" cy="8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8243" y="4818744"/>
            <a:ext cx="10893991" cy="1364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just"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i="1" dirty="0">
                <a:solidFill>
                  <a:schemeClr val="bg1"/>
                </a:solidFill>
              </a:rPr>
              <a:t>В своем арсенале ООО «НПП «Детектор» имеет свою метрологическую и испытательную базу, в том числе аттестованный испытательный ионный комплекс, для исследований производимой продукции.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i="1" dirty="0">
                <a:solidFill>
                  <a:schemeClr val="bg1"/>
                </a:solidFill>
              </a:rPr>
              <a:t>Есть возможность выполнения нестандартных </a:t>
            </a:r>
            <a:r>
              <a:rPr lang="ru-RU" sz="2000" i="1" dirty="0" smtClean="0">
                <a:solidFill>
                  <a:schemeClr val="bg1"/>
                </a:solidFill>
              </a:rPr>
              <a:t>заказов: услуг </a:t>
            </a:r>
            <a:r>
              <a:rPr lang="ru-RU" sz="2000" i="1" dirty="0">
                <a:solidFill>
                  <a:schemeClr val="bg1"/>
                </a:solidFill>
              </a:rPr>
              <a:t>по проведению научных исследований, испытаний и расчетно-экспериментальной оценки стойкости материалов и электроники к воздействию различного ионизирующего </a:t>
            </a:r>
            <a:r>
              <a:rPr lang="ru-RU" sz="2000" i="1" dirty="0" smtClean="0">
                <a:solidFill>
                  <a:schemeClr val="bg1"/>
                </a:solidFill>
              </a:rPr>
              <a:t>излучения</a:t>
            </a:r>
            <a:endParaRPr lang="ru-RU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2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Дозиметрическое оборудование и чувствительные элементы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/>
              <a:t>Диапазон применения производимой ООО «НПП «Детектор» продукции включает в себя весь спектр деятельности, связанной с ионизирующим излучением: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400" dirty="0"/>
              <a:t>от атомной энергетики до ядерной медицины,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400" dirty="0"/>
              <a:t>контроля территорий и рабочих мест</a:t>
            </a:r>
            <a:r>
              <a:rPr lang="ru-RU" sz="2400" dirty="0" smtClean="0"/>
              <a:t>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Внедрение инновационных идей и передовых технологий, а также анализ международных стандартов позволяют создавать приборы, отвечающие современному научному - техническому уровню</a:t>
            </a:r>
            <a:r>
              <a:rPr lang="ru-RU" sz="1800" dirty="0"/>
              <a:t>.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411621"/>
              </p:ext>
            </p:extLst>
          </p:nvPr>
        </p:nvGraphicFramePr>
        <p:xfrm>
          <a:off x="1190172" y="1351798"/>
          <a:ext cx="7358743" cy="8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CorelDRAW" r:id="rId3" imgW="5443502" imgH="85660" progId="CorelDraw.Graphic.18">
                  <p:embed/>
                </p:oleObj>
              </mc:Choice>
              <mc:Fallback>
                <p:oleObj name="CorelDRAW" r:id="rId3" imgW="5443502" imgH="85660" progId="CorelDraw.Graphic.18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0172" y="1351798"/>
                        <a:ext cx="7358743" cy="8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88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Продукция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/>
              <a:t>Дозиметрическое </a:t>
            </a:r>
            <a:r>
              <a:rPr lang="ru-RU" sz="2200" dirty="0"/>
              <a:t>оборудование для измерения характеристик ионизирующего </a:t>
            </a:r>
            <a:r>
              <a:rPr lang="ru-RU" sz="2200" dirty="0" smtClean="0"/>
              <a:t>излучения: </a:t>
            </a:r>
            <a:endParaRPr lang="ru-RU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200" dirty="0" smtClean="0"/>
              <a:t>имеет </a:t>
            </a:r>
            <a:r>
              <a:rPr lang="ru-RU" sz="2200" dirty="0"/>
              <a:t>широкий диапазон измерения поглощенной дозы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(</a:t>
            </a:r>
            <a:r>
              <a:rPr lang="ru-RU" sz="2200" dirty="0"/>
              <a:t>от 10</a:t>
            </a:r>
            <a:r>
              <a:rPr lang="ru-RU" sz="2200" baseline="30000" dirty="0"/>
              <a:t>-8</a:t>
            </a:r>
            <a:r>
              <a:rPr lang="ru-RU" sz="2200" dirty="0"/>
              <a:t> Гр до 10</a:t>
            </a:r>
            <a:r>
              <a:rPr lang="ru-RU" sz="2200" baseline="30000" dirty="0"/>
              <a:t>-4</a:t>
            </a:r>
            <a:r>
              <a:rPr lang="ru-RU" sz="2200" dirty="0"/>
              <a:t> Гр) и мощности поглощенной дозы (от 10</a:t>
            </a:r>
            <a:r>
              <a:rPr lang="ru-RU" sz="2200" baseline="30000" dirty="0"/>
              <a:t>-9</a:t>
            </a:r>
            <a:r>
              <a:rPr lang="ru-RU" sz="2200" dirty="0"/>
              <a:t> Гр/с до 1,6 Гр/с</a:t>
            </a:r>
            <a:r>
              <a:rPr lang="ru-RU" sz="2200" dirty="0" smtClean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200" dirty="0" smtClean="0"/>
              <a:t>является </a:t>
            </a:r>
            <a:r>
              <a:rPr lang="ru-RU" sz="2200" dirty="0"/>
              <a:t>средством </a:t>
            </a:r>
            <a:r>
              <a:rPr lang="ru-RU" sz="2200" dirty="0" smtClean="0"/>
              <a:t>измерения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200" dirty="0" smtClean="0"/>
              <a:t>идеально </a:t>
            </a:r>
            <a:r>
              <a:rPr lang="ru-RU" sz="2200" dirty="0"/>
              <a:t>подходит для использования в атомной промышленности, ядерной медицине, ядерной геофизике, при разведке полезных ископаемых, в технической диагностике и радиоэкологии, а также при проведении испытаний для измерения метрологических параметров ионизирующего </a:t>
            </a:r>
            <a:r>
              <a:rPr lang="ru-RU" sz="2200" dirty="0" smtClean="0"/>
              <a:t>излучения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перспективе ООО «НПП «Детектор»  планирует выпуск серийной продукции, отвечающей всем современным требованиям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27033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2F02C-1624-4228-9EE4-A5654668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1" y="283839"/>
            <a:ext cx="10540285" cy="147221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Компетенции 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направлении расчетно-экспериментальной оценки стойкости материалов и электроники к воздействию различного ионизирующего излучения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6D8D607-0929-44F9-B9FE-6260F82F9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657"/>
            <a:ext cx="10515600" cy="3985305"/>
          </a:xfrm>
        </p:spPr>
        <p:txBody>
          <a:bodyPr>
            <a:normAutofit/>
          </a:bodyPr>
          <a:lstStyle/>
          <a:p>
            <a:r>
              <a:rPr lang="ru-RU" sz="2400" dirty="0"/>
              <a:t>Проведение аналитических расчетов</a:t>
            </a:r>
          </a:p>
          <a:p>
            <a:r>
              <a:rPr lang="ru-RU" sz="2400" dirty="0"/>
              <a:t>Сотрудники участвовали в проведении работ и разработке отчетов по радиационной стойкости БА для КА: </a:t>
            </a:r>
            <a:r>
              <a:rPr lang="ru-RU" sz="2400" dirty="0" err="1"/>
              <a:t>Глонасс</a:t>
            </a:r>
            <a:r>
              <a:rPr lang="ru-RU" sz="2400" dirty="0"/>
              <a:t>, </a:t>
            </a:r>
            <a:r>
              <a:rPr lang="ru-RU" sz="2400" dirty="0" err="1"/>
              <a:t>Бион</a:t>
            </a:r>
            <a:r>
              <a:rPr lang="ru-RU" sz="2400" dirty="0"/>
              <a:t>-М, Спектр-УФ, Ямал-300К, Ямал-401, ГЕО-ИК-2, Луч-5М, KazSat-3, Telkom-3, 14Ф148, по т.701, 711, 777, 763, 762В</a:t>
            </a:r>
          </a:p>
          <a:p>
            <a:r>
              <a:rPr lang="ru-RU" sz="2400" dirty="0"/>
              <a:t>Прямое взаимодействие со специалистами Головных разработчиков КА</a:t>
            </a:r>
          </a:p>
          <a:p>
            <a:r>
              <a:rPr lang="ru-RU" sz="2400" dirty="0"/>
              <a:t>Опыт работы с основными отечественными и зарубежными программами для расчета радиационных условий</a:t>
            </a:r>
          </a:p>
          <a:p>
            <a:r>
              <a:rPr lang="ru-RU" sz="2400" dirty="0"/>
              <a:t>Участие в разработке отраслевых нормативных документов 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911817"/>
              </p:ext>
            </p:extLst>
          </p:nvPr>
        </p:nvGraphicFramePr>
        <p:xfrm>
          <a:off x="1047751" y="1873191"/>
          <a:ext cx="8212363" cy="8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CorelDRAW" r:id="rId3" imgW="5443502" imgH="85660" progId="CorelDraw.Graphic.18">
                  <p:embed/>
                </p:oleObj>
              </mc:Choice>
              <mc:Fallback>
                <p:oleObj name="CorelDRAW" r:id="rId3" imgW="5443502" imgH="85660" progId="CorelDraw.Graphic.18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7751" y="1873191"/>
                        <a:ext cx="8212363" cy="8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607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FE4C0C5-227A-4D2A-900E-481CE12637E7}"/>
              </a:ext>
            </a:extLst>
          </p:cNvPr>
          <p:cNvSpPr/>
          <p:nvPr/>
        </p:nvSpPr>
        <p:spPr>
          <a:xfrm>
            <a:off x="217714" y="1141516"/>
            <a:ext cx="5073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360000" algn="just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Характеристик ИИ КП на орбите КА по существующим отечественным и зарубежным моделям</a:t>
            </a:r>
          </a:p>
          <a:p>
            <a:pPr marL="808038" indent="-265113" algn="just">
              <a:buFontTx/>
              <a:buChar char="-"/>
              <a:defRPr/>
            </a:pPr>
            <a:r>
              <a:rPr lang="ru-RU" dirty="0">
                <a:solidFill>
                  <a:schemeClr val="bg1"/>
                </a:solidFill>
              </a:rPr>
              <a:t>Энергетические спектры частиц</a:t>
            </a:r>
          </a:p>
          <a:p>
            <a:pPr marL="808038" indent="-265113" algn="just">
              <a:buFontTx/>
              <a:buChar char="-"/>
              <a:defRPr/>
            </a:pPr>
            <a:r>
              <a:rPr lang="ru-RU" dirty="0">
                <a:solidFill>
                  <a:schemeClr val="bg1"/>
                </a:solidFill>
              </a:rPr>
              <a:t>ЛПЭ спектры частиц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8FA157F-F74B-448E-85B2-A8CF4E430426}"/>
              </a:ext>
            </a:extLst>
          </p:cNvPr>
          <p:cNvSpPr/>
          <p:nvPr/>
        </p:nvSpPr>
        <p:spPr>
          <a:xfrm>
            <a:off x="217386" y="3041364"/>
            <a:ext cx="5100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360000" algn="just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Воздействий ИИ КП на ЭКБ</a:t>
            </a:r>
          </a:p>
          <a:p>
            <a:pPr marL="808038" indent="-265113" algn="just">
              <a:buFontTx/>
              <a:buChar char="-"/>
              <a:defRPr/>
            </a:pPr>
            <a:r>
              <a:rPr lang="ru-RU" dirty="0">
                <a:solidFill>
                  <a:schemeClr val="bg1"/>
                </a:solidFill>
              </a:rPr>
              <a:t>Поглощенная доза</a:t>
            </a:r>
          </a:p>
          <a:p>
            <a:pPr marL="808038" indent="-265113" algn="just">
              <a:buFontTx/>
              <a:buChar char="-"/>
              <a:defRPr/>
            </a:pPr>
            <a:r>
              <a:rPr lang="ru-RU" dirty="0">
                <a:solidFill>
                  <a:schemeClr val="bg1"/>
                </a:solidFill>
              </a:rPr>
              <a:t>Частота одиночных эффектов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3D5CF0C-6209-41ED-A7FE-0C65DC58E9BC}"/>
              </a:ext>
            </a:extLst>
          </p:cNvPr>
          <p:cNvSpPr/>
          <p:nvPr/>
        </p:nvSpPr>
        <p:spPr>
          <a:xfrm>
            <a:off x="260798" y="4387214"/>
            <a:ext cx="50574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360000" algn="just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</a:rPr>
              <a:t>Характеристик ИИ КП за защитой, в </a:t>
            </a:r>
            <a:r>
              <a:rPr lang="ru-RU" dirty="0" err="1">
                <a:solidFill>
                  <a:schemeClr val="bg1"/>
                </a:solidFill>
              </a:rPr>
              <a:t>т.ч</a:t>
            </a:r>
            <a:r>
              <a:rPr lang="ru-RU" dirty="0">
                <a:solidFill>
                  <a:schemeClr val="bg1"/>
                </a:solidFill>
              </a:rPr>
              <a:t>. с учетом реальной трехмерной геометрии защиты и химического состава защиты</a:t>
            </a:r>
          </a:p>
          <a:p>
            <a:pPr marL="808038" indent="-265113" algn="just">
              <a:buFontTx/>
              <a:buChar char="-"/>
              <a:defRPr/>
            </a:pPr>
            <a:r>
              <a:rPr lang="ru-RU" dirty="0">
                <a:solidFill>
                  <a:schemeClr val="bg1"/>
                </a:solidFill>
              </a:rPr>
              <a:t>Секторный анализ</a:t>
            </a:r>
          </a:p>
          <a:p>
            <a:pPr marL="808038" indent="-265113" algn="just">
              <a:buFontTx/>
              <a:buChar char="-"/>
              <a:defRPr/>
            </a:pPr>
            <a:r>
              <a:rPr lang="ru-RU" dirty="0">
                <a:solidFill>
                  <a:schemeClr val="bg1"/>
                </a:solidFill>
              </a:rPr>
              <a:t>Методы Монте-Карло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F4B1763-240A-474F-ABE8-21EAC1FFC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34" y="1019240"/>
            <a:ext cx="2547571" cy="16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6AC59CD-D486-4EFF-8EFC-6FFBB541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448" y="1479498"/>
            <a:ext cx="2482280" cy="154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6066CE72-A803-4108-A77B-55119E9CC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77368"/>
            <a:ext cx="2587501" cy="158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5462857D-45D3-422F-AC5C-A0DBCB415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700" y="3086239"/>
            <a:ext cx="2076673" cy="60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DA33AAF-ED7C-4671-886E-CB6A31413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496" y="3707262"/>
            <a:ext cx="2050232" cy="45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F1CF20A-2792-4D40-A6C5-470B73DD8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058" y="4318292"/>
            <a:ext cx="2137037" cy="135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D688D80C-6D90-4B09-8C6B-A90CD4E54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55" y="4221660"/>
            <a:ext cx="1922311" cy="180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544990A-A89B-4B6F-BF1E-3C75A316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68" y="250052"/>
            <a:ext cx="9712171" cy="483054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Расчетная оценка стойкости</a:t>
            </a: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071462"/>
              </p:ext>
            </p:extLst>
          </p:nvPr>
        </p:nvGraphicFramePr>
        <p:xfrm>
          <a:off x="1259047" y="682595"/>
          <a:ext cx="8212363" cy="8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orelDRAW" r:id="rId10" imgW="5443502" imgH="85660" progId="CorelDraw.Graphic.18">
                  <p:embed/>
                </p:oleObj>
              </mc:Choice>
              <mc:Fallback>
                <p:oleObj name="CorelDRAW" r:id="rId10" imgW="5443502" imgH="85660" progId="CorelDraw.Graphic.18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59047" y="682595"/>
                        <a:ext cx="8212363" cy="8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3209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03A8734-B9F7-473B-B34D-CDF046F4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69" y="250052"/>
            <a:ext cx="10651088" cy="483054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Отраслевые программы для расчета радиационных условий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0AC010C-1D43-40FD-A10E-1E9D222143C6}"/>
              </a:ext>
            </a:extLst>
          </p:cNvPr>
          <p:cNvSpPr/>
          <p:nvPr/>
        </p:nvSpPr>
        <p:spPr>
          <a:xfrm>
            <a:off x="636210" y="1679550"/>
            <a:ext cx="5124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2000" b="1" dirty="0" err="1">
                <a:solidFill>
                  <a:schemeClr val="bg1"/>
                </a:solidFill>
              </a:rPr>
              <a:t>Косрад</a:t>
            </a:r>
            <a:endParaRPr lang="ru-RU" sz="2000" b="1" dirty="0">
              <a:solidFill>
                <a:schemeClr val="bg1"/>
              </a:solidFill>
            </a:endParaRPr>
          </a:p>
          <a:p>
            <a:pPr marL="361950" indent="-180975" algn="just">
              <a:buFontTx/>
              <a:buChar char="-"/>
              <a:defRPr/>
            </a:pPr>
            <a:r>
              <a:rPr lang="ru-RU" sz="2000" dirty="0">
                <a:solidFill>
                  <a:schemeClr val="bg1"/>
                </a:solidFill>
              </a:rPr>
              <a:t>Отечественные модели</a:t>
            </a:r>
          </a:p>
          <a:p>
            <a:pPr marL="361950" indent="-180975" algn="just">
              <a:buFontTx/>
              <a:buChar char="-"/>
              <a:defRPr/>
            </a:pPr>
            <a:r>
              <a:rPr lang="ru-RU" sz="2000" dirty="0">
                <a:solidFill>
                  <a:schemeClr val="bg1"/>
                </a:solidFill>
              </a:rPr>
              <a:t>Расчет спектров, дозы, частоты эффектов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8A0B1A-CAF1-4908-A10A-BDC3BDB44B79}"/>
              </a:ext>
            </a:extLst>
          </p:cNvPr>
          <p:cNvSpPr/>
          <p:nvPr/>
        </p:nvSpPr>
        <p:spPr>
          <a:xfrm>
            <a:off x="682171" y="3603730"/>
            <a:ext cx="51405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bg1"/>
                </a:solidFill>
              </a:rPr>
              <a:t>Доза</a:t>
            </a:r>
          </a:p>
          <a:p>
            <a:pPr marL="361950" indent="-180975" algn="just">
              <a:buFontTx/>
              <a:buChar char="-"/>
              <a:defRPr/>
            </a:pPr>
            <a:r>
              <a:rPr lang="ru-RU" sz="2000" dirty="0">
                <a:solidFill>
                  <a:schemeClr val="bg1"/>
                </a:solidFill>
              </a:rPr>
              <a:t>Реализация метода секторного анализа</a:t>
            </a:r>
          </a:p>
          <a:p>
            <a:pPr marL="361950" indent="-180975" algn="just">
              <a:buFontTx/>
              <a:buChar char="-"/>
              <a:defRPr/>
            </a:pPr>
            <a:r>
              <a:rPr lang="ru-RU" sz="2000" dirty="0">
                <a:solidFill>
                  <a:schemeClr val="bg1"/>
                </a:solidFill>
              </a:rPr>
              <a:t>3</a:t>
            </a:r>
            <a:r>
              <a:rPr lang="en-US" sz="2000" dirty="0">
                <a:solidFill>
                  <a:schemeClr val="bg1"/>
                </a:solidFill>
              </a:rPr>
              <a:t>D-</a:t>
            </a:r>
            <a:r>
              <a:rPr lang="ru-RU" sz="2000" dirty="0">
                <a:solidFill>
                  <a:schemeClr val="bg1"/>
                </a:solidFill>
              </a:rPr>
              <a:t>модели в формате </a:t>
            </a:r>
            <a:r>
              <a:rPr lang="en-US" sz="2000" dirty="0" err="1">
                <a:solidFill>
                  <a:schemeClr val="bg1"/>
                </a:solidFill>
              </a:rPr>
              <a:t>SolidWorks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0E06B3C-A202-4445-8CFD-2BC99DF4B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456" y="1432812"/>
            <a:ext cx="2400729" cy="192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E39CF520-6DE1-4C9C-AF71-AE05432A9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31" y="1268760"/>
            <a:ext cx="222921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8638D204-1667-456A-874C-55A43366C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456" y="4293517"/>
            <a:ext cx="2448272" cy="132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F:\satellite for doza\снимки экрана\проесс2'.png">
            <a:extLst>
              <a:ext uri="{FF2B5EF4-FFF2-40B4-BE49-F238E27FC236}">
                <a16:creationId xmlns:a16="http://schemas.microsoft.com/office/drawing/2014/main" id="{33FA3822-840C-4CCB-8610-08EB44446F1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31" y="3768666"/>
            <a:ext cx="2232248" cy="17281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329810"/>
              </p:ext>
            </p:extLst>
          </p:nvPr>
        </p:nvGraphicFramePr>
        <p:xfrm>
          <a:off x="1381580" y="748534"/>
          <a:ext cx="8212363" cy="8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CorelDRAW" r:id="rId7" imgW="5443502" imgH="85660" progId="CorelDraw.Graphic.18">
                  <p:embed/>
                </p:oleObj>
              </mc:Choice>
              <mc:Fallback>
                <p:oleObj name="CorelDRAW" r:id="rId7" imgW="5443502" imgH="85660" progId="CorelDraw.Graphic.18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81580" y="748534"/>
                        <a:ext cx="8212363" cy="8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830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ABFE40-80C7-4A4F-B523-B665756AE8CB}"/>
              </a:ext>
            </a:extLst>
          </p:cNvPr>
          <p:cNvSpPr/>
          <p:nvPr/>
        </p:nvSpPr>
        <p:spPr>
          <a:xfrm>
            <a:off x="887769" y="752801"/>
            <a:ext cx="51471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</a:rPr>
              <a:t>OMERE</a:t>
            </a:r>
            <a:endParaRPr lang="ru-RU" b="1" dirty="0">
              <a:solidFill>
                <a:schemeClr val="bg1"/>
              </a:solidFill>
            </a:endParaRPr>
          </a:p>
          <a:p>
            <a:pPr marL="361950" indent="-180975" algn="just">
              <a:buFontTx/>
              <a:buChar char="-"/>
              <a:defRPr/>
            </a:pPr>
            <a:r>
              <a:rPr lang="ru-RU" dirty="0">
                <a:solidFill>
                  <a:schemeClr val="bg1"/>
                </a:solidFill>
              </a:rPr>
              <a:t>Зарубежные модели</a:t>
            </a:r>
          </a:p>
          <a:p>
            <a:pPr marL="361950" indent="-180975" algn="just">
              <a:buFontTx/>
              <a:buChar char="-"/>
              <a:defRPr/>
            </a:pPr>
            <a:r>
              <a:rPr lang="ru-RU" dirty="0">
                <a:solidFill>
                  <a:schemeClr val="bg1"/>
                </a:solidFill>
              </a:rPr>
              <a:t>Расчет спектров, дозы, частоты эффектов</a:t>
            </a:r>
          </a:p>
          <a:p>
            <a:pPr marL="361950" indent="-180975" algn="just">
              <a:buFontTx/>
              <a:buChar char="-"/>
              <a:defRPr/>
            </a:pPr>
            <a:r>
              <a:rPr lang="ru-RU" dirty="0">
                <a:solidFill>
                  <a:schemeClr val="bg1"/>
                </a:solidFill>
              </a:rPr>
              <a:t>Определение параметров чувствительности ЭКБ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79608F-9967-4603-B189-FE326100DA9A}"/>
              </a:ext>
            </a:extLst>
          </p:cNvPr>
          <p:cNvSpPr/>
          <p:nvPr/>
        </p:nvSpPr>
        <p:spPr>
          <a:xfrm>
            <a:off x="870761" y="2177365"/>
            <a:ext cx="52336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</a:rPr>
              <a:t>SPENVIS</a:t>
            </a:r>
            <a:endParaRPr lang="ru-RU" b="1" dirty="0">
              <a:solidFill>
                <a:schemeClr val="bg1"/>
              </a:solidFill>
            </a:endParaRPr>
          </a:p>
          <a:p>
            <a:pPr marL="361950" indent="-180975" algn="just">
              <a:buFontTx/>
              <a:buChar char="-"/>
              <a:defRPr/>
            </a:pPr>
            <a:r>
              <a:rPr lang="en-US" dirty="0">
                <a:solidFill>
                  <a:schemeClr val="bg1"/>
                </a:solidFill>
              </a:rPr>
              <a:t>Web-</a:t>
            </a:r>
            <a:r>
              <a:rPr lang="ru-RU" dirty="0">
                <a:solidFill>
                  <a:schemeClr val="bg1"/>
                </a:solidFill>
              </a:rPr>
              <a:t>платформа</a:t>
            </a:r>
          </a:p>
          <a:p>
            <a:pPr marL="361950" indent="-180975" algn="just">
              <a:buFontTx/>
              <a:buChar char="-"/>
              <a:defRPr/>
            </a:pPr>
            <a:r>
              <a:rPr lang="ru-RU" dirty="0">
                <a:solidFill>
                  <a:schemeClr val="bg1"/>
                </a:solidFill>
              </a:rPr>
              <a:t>Зарубежные модели</a:t>
            </a:r>
          </a:p>
          <a:p>
            <a:pPr marL="361950" indent="-180975" algn="just">
              <a:buFontTx/>
              <a:buChar char="-"/>
              <a:defRPr/>
            </a:pPr>
            <a:r>
              <a:rPr lang="ru-RU" dirty="0">
                <a:solidFill>
                  <a:schemeClr val="bg1"/>
                </a:solidFill>
              </a:rPr>
              <a:t>Расчет спектров, дозы, частоты эффектов</a:t>
            </a:r>
          </a:p>
          <a:p>
            <a:pPr marL="361950" indent="-180975" algn="just">
              <a:buFontTx/>
              <a:buChar char="-"/>
              <a:defRPr/>
            </a:pPr>
            <a:r>
              <a:rPr lang="ru-RU" dirty="0">
                <a:solidFill>
                  <a:schemeClr val="bg1"/>
                </a:solidFill>
              </a:rPr>
              <a:t>Определение параметров чувствительности ЭКБ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37D19A7-5E32-45B0-87DB-D8D0FA1FF7CC}"/>
              </a:ext>
            </a:extLst>
          </p:cNvPr>
          <p:cNvSpPr/>
          <p:nvPr/>
        </p:nvSpPr>
        <p:spPr>
          <a:xfrm>
            <a:off x="870761" y="3878927"/>
            <a:ext cx="5233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</a:rPr>
              <a:t>FASTRAD</a:t>
            </a:r>
            <a:endParaRPr lang="ru-RU" b="1" dirty="0">
              <a:solidFill>
                <a:schemeClr val="bg1"/>
              </a:solidFill>
            </a:endParaRPr>
          </a:p>
          <a:p>
            <a:pPr marL="361950" indent="-180975" algn="just">
              <a:buFontTx/>
              <a:buChar char="-"/>
              <a:defRPr/>
            </a:pPr>
            <a:r>
              <a:rPr lang="ru-RU" dirty="0">
                <a:solidFill>
                  <a:schemeClr val="bg1"/>
                </a:solidFill>
              </a:rPr>
              <a:t>Реализация метода секторного анализа</a:t>
            </a:r>
          </a:p>
          <a:p>
            <a:pPr marL="361950" indent="-180975" algn="just">
              <a:buFontTx/>
              <a:buChar char="-"/>
              <a:defRPr/>
            </a:pPr>
            <a:r>
              <a:rPr lang="ru-RU" dirty="0">
                <a:solidFill>
                  <a:schemeClr val="bg1"/>
                </a:solidFill>
              </a:rPr>
              <a:t>Расчеты прямым и обратным Монте-Карло</a:t>
            </a:r>
          </a:p>
          <a:p>
            <a:pPr marL="361950" indent="-180975" algn="just">
              <a:buFontTx/>
              <a:buChar char="-"/>
              <a:defRPr/>
            </a:pPr>
            <a:r>
              <a:rPr lang="ru-RU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D-</a:t>
            </a:r>
            <a:r>
              <a:rPr lang="ru-RU" dirty="0">
                <a:solidFill>
                  <a:schemeClr val="bg1"/>
                </a:solidFill>
              </a:rPr>
              <a:t>модели в собственном формате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2FFB495-8D81-4FC5-BC80-EE4610B1B0E3}"/>
              </a:ext>
            </a:extLst>
          </p:cNvPr>
          <p:cNvSpPr/>
          <p:nvPr/>
        </p:nvSpPr>
        <p:spPr>
          <a:xfrm>
            <a:off x="870761" y="5026491"/>
            <a:ext cx="5233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</a:rPr>
              <a:t>SRIM</a:t>
            </a:r>
            <a:endParaRPr lang="ru-RU" b="1" dirty="0">
              <a:solidFill>
                <a:schemeClr val="bg1"/>
              </a:solidFill>
            </a:endParaRPr>
          </a:p>
          <a:p>
            <a:pPr marL="361950" indent="-180975" algn="just">
              <a:buFontTx/>
              <a:buChar char="-"/>
              <a:defRPr/>
            </a:pPr>
            <a:r>
              <a:rPr lang="ru-RU" dirty="0">
                <a:solidFill>
                  <a:schemeClr val="bg1"/>
                </a:solidFill>
              </a:rPr>
              <a:t>Отечественные модели</a:t>
            </a:r>
          </a:p>
          <a:p>
            <a:pPr marL="361950" indent="-180975" algn="just">
              <a:buFontTx/>
              <a:buChar char="-"/>
              <a:defRPr/>
            </a:pPr>
            <a:r>
              <a:rPr lang="ru-RU" dirty="0">
                <a:solidFill>
                  <a:schemeClr val="bg1"/>
                </a:solidFill>
              </a:rPr>
              <a:t>Расчет спектров, дозы, частоты эффектов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E7ED979-FDD2-4CFD-8FA5-52AD2FD39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080" y="1088183"/>
            <a:ext cx="2277295" cy="16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FC6CE775-C4C2-4BFF-A8EB-5D0B284CA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410" y="1168888"/>
            <a:ext cx="2287128" cy="162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1A4DEE-02B3-44CE-B4C2-5985B31CA6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808" y="2492896"/>
            <a:ext cx="2016249" cy="1366737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E9F928B3-0683-4B4A-BD1D-53A6978DD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403" y="3495306"/>
            <a:ext cx="2682630" cy="179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ED99004E-0BD3-444F-9AAF-92746BFEF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939" y="4092941"/>
            <a:ext cx="1637575" cy="186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3DB8949-C39B-4F86-A02E-49FC12CB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68" y="250052"/>
            <a:ext cx="10564003" cy="483054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Зарубежные программы для расчета радиационных условий</a:t>
            </a: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465097"/>
              </p:ext>
            </p:extLst>
          </p:nvPr>
        </p:nvGraphicFramePr>
        <p:xfrm>
          <a:off x="1381580" y="748534"/>
          <a:ext cx="8212363" cy="8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CorelDRAW" r:id="rId8" imgW="5443502" imgH="85660" progId="CorelDraw.Graphic.18">
                  <p:embed/>
                </p:oleObj>
              </mc:Choice>
              <mc:Fallback>
                <p:oleObj name="CorelDRAW" r:id="rId8" imgW="5443502" imgH="85660" progId="CorelDraw.Graphic.18">
                  <p:embed/>
                  <p:pic>
                    <p:nvPicPr>
                      <p:cNvPr id="12" name="Объект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81580" y="748534"/>
                        <a:ext cx="8212363" cy="8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9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F6D250D-F2BD-49FD-9033-9ED2ED24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68" y="250052"/>
            <a:ext cx="9712171" cy="673226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</a:t>
            </a:r>
            <a: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исследований </a:t>
            </a:r>
            <a:r>
              <a:rPr lang="ru-RU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стойкость к воздействию </a:t>
            </a:r>
            <a:br>
              <a:rPr lang="ru-RU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специальных факторов космического пространства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F1AE91-5EA0-41CE-B44A-B5E3545009D4}"/>
              </a:ext>
            </a:extLst>
          </p:cNvPr>
          <p:cNvSpPr/>
          <p:nvPr/>
        </p:nvSpPr>
        <p:spPr>
          <a:xfrm>
            <a:off x="1381580" y="1262744"/>
            <a:ext cx="10012134" cy="433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По запросу «НПП </a:t>
            </a:r>
            <a:r>
              <a:rPr lang="ru-RU" sz="2000" dirty="0">
                <a:solidFill>
                  <a:schemeClr val="bg1"/>
                </a:solidFill>
              </a:rPr>
              <a:t>«Детектор» </a:t>
            </a:r>
            <a:r>
              <a:rPr lang="ru-RU" sz="2000" dirty="0" smtClean="0">
                <a:solidFill>
                  <a:schemeClr val="bg1"/>
                </a:solidFill>
              </a:rPr>
              <a:t>может предложить </a:t>
            </a:r>
            <a:r>
              <a:rPr lang="ru-RU" sz="2000" dirty="0">
                <a:solidFill>
                  <a:schemeClr val="bg1"/>
                </a:solidFill>
              </a:rPr>
              <a:t>следующий спектр услуг: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chemeClr val="bg1"/>
                </a:solidFill>
              </a:rPr>
              <a:t>- разработка программ и методик расчетно-экспериментальной оценки радиационной стойкости электроники;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chemeClr val="bg1"/>
                </a:solidFill>
              </a:rPr>
              <a:t>- исследования физических эффектов в материалах, а также электронике отечественного и импортного производства, возникающих при воздействии различных видов ИИ, в том числе, факторов космического пространства;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chemeClr val="bg1"/>
                </a:solidFill>
              </a:rPr>
              <a:t>- оценка радиационной обстановки на борту космических спутников с учетом орбиты и конструкционных особенностей;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chemeClr val="bg1"/>
                </a:solidFill>
              </a:rPr>
              <a:t>- разработка и изготовление мобильных стендов и ПО для контроля параметров электронной компонентной базы (ЭКБ) в процессе испытаний на воздействие специальных факторов.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chemeClr val="bg1"/>
                </a:solidFill>
              </a:rPr>
              <a:t>- проведение испытаний и расчетно-экспериментальной оценки стойкости ЭКБ к воздействию специальных факторов 7.И, 7.С, 7.К по ГОСТ РВ 20.39.414.2.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239912"/>
              </p:ext>
            </p:extLst>
          </p:nvPr>
        </p:nvGraphicFramePr>
        <p:xfrm>
          <a:off x="1381580" y="1009797"/>
          <a:ext cx="8212363" cy="8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CorelDRAW" r:id="rId3" imgW="5443502" imgH="85660" progId="CorelDraw.Graphic.18">
                  <p:embed/>
                </p:oleObj>
              </mc:Choice>
              <mc:Fallback>
                <p:oleObj name="CorelDRAW" r:id="rId3" imgW="5443502" imgH="85660" progId="CorelDraw.Graphic.18">
                  <p:embed/>
                  <p:pic>
                    <p:nvPicPr>
                      <p:cNvPr id="12" name="Объект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1580" y="1009797"/>
                        <a:ext cx="8212363" cy="8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379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487</Words>
  <Application>Microsoft Office PowerPoint</Application>
  <PresentationFormat>Широкоэкранный</PresentationFormat>
  <Paragraphs>64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Тема Office</vt:lpstr>
      <vt:lpstr>CorelDRAW</vt:lpstr>
      <vt:lpstr>Направления деятельности ООО «НПП «Детектор»</vt:lpstr>
      <vt:lpstr>Дозиметрическое оборудование и чувствительные элементы</vt:lpstr>
      <vt:lpstr>Продукция</vt:lpstr>
      <vt:lpstr>Компетенции  в направлении расчетно-экспериментальной оценки стойкости материалов и электроники к воздействию различного ионизирующего излучения</vt:lpstr>
      <vt:lpstr>Расчетная оценка стойкости</vt:lpstr>
      <vt:lpstr>Отраслевые программы для расчета радиационных условий</vt:lpstr>
      <vt:lpstr>Зарубежные программы для расчета радиационных условий</vt:lpstr>
      <vt:lpstr>Проведение исследований на стойкость к воздействию  специальных факторов космического пространства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irina t</cp:lastModifiedBy>
  <cp:revision>19</cp:revision>
  <dcterms:created xsi:type="dcterms:W3CDTF">2020-11-25T11:02:25Z</dcterms:created>
  <dcterms:modified xsi:type="dcterms:W3CDTF">2021-05-26T18:49:27Z</dcterms:modified>
</cp:coreProperties>
</file>